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57" r:id="rId5"/>
    <p:sldId id="258" r:id="rId6"/>
    <p:sldId id="259" r:id="rId7"/>
    <p:sldId id="260" r:id="rId8"/>
    <p:sldId id="261" r:id="rId9"/>
    <p:sldId id="262" r:id="rId10"/>
    <p:sldId id="263" r:id="rId11"/>
    <p:sldId id="264" r:id="rId12"/>
    <p:sldId id="265" r:id="rId13"/>
    <p:sldId id="268"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BE0D6897-1BE5-4CFF-B109-8F8529F11D31}" type="datetimeFigureOut">
              <a:rPr lang="it-IT" smtClean="0"/>
              <a:pPr/>
              <a:t>27/04/2020</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46792DE2-C2A6-43E1-9293-8B4B3A4715FD}"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E0D6897-1BE5-4CFF-B109-8F8529F11D31}" type="datetimeFigureOut">
              <a:rPr lang="it-IT" smtClean="0"/>
              <a:pPr/>
              <a:t>27/04/2020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792DE2-C2A6-43E1-9293-8B4B3A4715F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E0D6897-1BE5-4CFF-B109-8F8529F11D31}" type="datetimeFigureOut">
              <a:rPr lang="it-IT" smtClean="0"/>
              <a:pPr/>
              <a:t>27/04/2020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6792DE2-C2A6-43E1-9293-8B4B3A4715F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BE0D6897-1BE5-4CFF-B109-8F8529F11D31}" type="datetimeFigureOut">
              <a:rPr lang="it-IT" smtClean="0"/>
              <a:pPr/>
              <a:t>27/04/2020</a:t>
            </a:fld>
            <a:endParaRPr lang="it-IT"/>
          </a:p>
        </p:txBody>
      </p:sp>
      <p:sp>
        <p:nvSpPr>
          <p:cNvPr id="9" name="Segnaposto numero diapositiva 8"/>
          <p:cNvSpPr>
            <a:spLocks noGrp="1"/>
          </p:cNvSpPr>
          <p:nvPr>
            <p:ph type="sldNum" sz="quarter" idx="15"/>
          </p:nvPr>
        </p:nvSpPr>
        <p:spPr/>
        <p:txBody>
          <a:bodyPr rtlCol="0"/>
          <a:lstStyle/>
          <a:p>
            <a:fld id="{46792DE2-C2A6-43E1-9293-8B4B3A4715FD}"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BE0D6897-1BE5-4CFF-B109-8F8529F11D31}" type="datetimeFigureOut">
              <a:rPr lang="it-IT" smtClean="0"/>
              <a:pPr/>
              <a:t>27/04/2020</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46792DE2-C2A6-43E1-9293-8B4B3A4715FD}"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BE0D6897-1BE5-4CFF-B109-8F8529F11D31}" type="datetimeFigureOut">
              <a:rPr lang="it-IT" smtClean="0"/>
              <a:pPr/>
              <a:t>27/04/2020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6792DE2-C2A6-43E1-9293-8B4B3A4715FD}"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BE0D6897-1BE5-4CFF-B109-8F8529F11D31}" type="datetimeFigureOut">
              <a:rPr lang="it-IT" smtClean="0"/>
              <a:pPr/>
              <a:t>27/04/2020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6792DE2-C2A6-43E1-9293-8B4B3A4715FD}"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BE0D6897-1BE5-4CFF-B109-8F8529F11D31}" type="datetimeFigureOut">
              <a:rPr lang="it-IT" smtClean="0"/>
              <a:pPr/>
              <a:t>27/04/2020</a:t>
            </a:fld>
            <a:endParaRPr lang="it-IT"/>
          </a:p>
        </p:txBody>
      </p:sp>
      <p:sp>
        <p:nvSpPr>
          <p:cNvPr id="7" name="Segnaposto numero diapositiva 6"/>
          <p:cNvSpPr>
            <a:spLocks noGrp="1"/>
          </p:cNvSpPr>
          <p:nvPr>
            <p:ph type="sldNum" sz="quarter" idx="11"/>
          </p:nvPr>
        </p:nvSpPr>
        <p:spPr/>
        <p:txBody>
          <a:bodyPr rtlCol="0"/>
          <a:lstStyle/>
          <a:p>
            <a:fld id="{46792DE2-C2A6-43E1-9293-8B4B3A4715FD}"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E0D6897-1BE5-4CFF-B109-8F8529F11D31}" type="datetimeFigureOut">
              <a:rPr lang="it-IT" smtClean="0"/>
              <a:pPr/>
              <a:t>27/04/2020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6792DE2-C2A6-43E1-9293-8B4B3A4715F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BE0D6897-1BE5-4CFF-B109-8F8529F11D31}" type="datetimeFigureOut">
              <a:rPr lang="it-IT" smtClean="0"/>
              <a:pPr/>
              <a:t>27/04/2020</a:t>
            </a:fld>
            <a:endParaRPr lang="it-IT"/>
          </a:p>
        </p:txBody>
      </p:sp>
      <p:sp>
        <p:nvSpPr>
          <p:cNvPr id="22" name="Segnaposto numero diapositiva 21"/>
          <p:cNvSpPr>
            <a:spLocks noGrp="1"/>
          </p:cNvSpPr>
          <p:nvPr>
            <p:ph type="sldNum" sz="quarter" idx="15"/>
          </p:nvPr>
        </p:nvSpPr>
        <p:spPr/>
        <p:txBody>
          <a:bodyPr rtlCol="0"/>
          <a:lstStyle/>
          <a:p>
            <a:fld id="{46792DE2-C2A6-43E1-9293-8B4B3A4715FD}"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BE0D6897-1BE5-4CFF-B109-8F8529F11D31}" type="datetimeFigureOut">
              <a:rPr lang="it-IT" smtClean="0"/>
              <a:pPr/>
              <a:t>27/04/2020</a:t>
            </a:fld>
            <a:endParaRPr lang="it-IT"/>
          </a:p>
        </p:txBody>
      </p:sp>
      <p:sp>
        <p:nvSpPr>
          <p:cNvPr id="18" name="Segnaposto numero diapositiva 17"/>
          <p:cNvSpPr>
            <a:spLocks noGrp="1"/>
          </p:cNvSpPr>
          <p:nvPr>
            <p:ph type="sldNum" sz="quarter" idx="11"/>
          </p:nvPr>
        </p:nvSpPr>
        <p:spPr/>
        <p:txBody>
          <a:bodyPr rtlCol="0"/>
          <a:lstStyle/>
          <a:p>
            <a:fld id="{46792DE2-C2A6-43E1-9293-8B4B3A4715FD}"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E0D6897-1BE5-4CFF-B109-8F8529F11D31}" type="datetimeFigureOut">
              <a:rPr lang="it-IT" smtClean="0"/>
              <a:pPr/>
              <a:t>27/04/2020</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6792DE2-C2A6-43E1-9293-8B4B3A4715F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Terminologia intorno alla Didattica</a:t>
            </a:r>
            <a:endParaRPr lang="it-IT" dirty="0"/>
          </a:p>
        </p:txBody>
      </p:sp>
      <p:sp>
        <p:nvSpPr>
          <p:cNvPr id="3" name="Sottotitolo 2"/>
          <p:cNvSpPr>
            <a:spLocks noGrp="1"/>
          </p:cNvSpPr>
          <p:nvPr>
            <p:ph type="subTitle" idx="1"/>
          </p:nvPr>
        </p:nvSpPr>
        <p:spPr/>
        <p:txBody>
          <a:bodyPr/>
          <a:lstStyle/>
          <a:p>
            <a:r>
              <a:rPr lang="it-IT" dirty="0" smtClean="0"/>
              <a:t>Docente </a:t>
            </a:r>
            <a:r>
              <a:rPr lang="it-IT" dirty="0" err="1" smtClean="0"/>
              <a:t>Lucirino</a:t>
            </a:r>
            <a:r>
              <a:rPr lang="it-IT" dirty="0" smtClean="0"/>
              <a:t> Emanuela Antonella </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Sono </a:t>
            </a:r>
            <a:r>
              <a:rPr lang="it-IT" dirty="0" smtClean="0">
                <a:solidFill>
                  <a:srgbClr val="FF0000"/>
                </a:solidFill>
              </a:rPr>
              <a:t>strategie didattiche </a:t>
            </a:r>
            <a:r>
              <a:rPr lang="it-IT" dirty="0" smtClean="0"/>
              <a:t>:</a:t>
            </a:r>
          </a:p>
          <a:p>
            <a:r>
              <a:rPr lang="it-IT" dirty="0" smtClean="0"/>
              <a:t>La didattica per competenze,</a:t>
            </a:r>
          </a:p>
          <a:p>
            <a:r>
              <a:rPr lang="it-IT" dirty="0" smtClean="0"/>
              <a:t>La didattica </a:t>
            </a:r>
            <a:r>
              <a:rPr lang="it-IT" dirty="0" err="1" smtClean="0"/>
              <a:t>metacognitiva</a:t>
            </a:r>
            <a:r>
              <a:rPr lang="it-IT" dirty="0" smtClean="0"/>
              <a:t>,</a:t>
            </a:r>
          </a:p>
          <a:p>
            <a:r>
              <a:rPr lang="it-IT" dirty="0" smtClean="0"/>
              <a:t>La didattica cooperativa,</a:t>
            </a:r>
          </a:p>
          <a:p>
            <a:r>
              <a:rPr lang="it-IT" dirty="0" smtClean="0"/>
              <a:t>La didattica </a:t>
            </a:r>
            <a:r>
              <a:rPr lang="it-IT" dirty="0" err="1" smtClean="0"/>
              <a:t>laboratoriale</a:t>
            </a:r>
            <a:r>
              <a:rPr lang="it-IT" dirty="0" smtClean="0"/>
              <a:t> ecc.</a:t>
            </a:r>
          </a:p>
          <a:p>
            <a:endParaRPr lang="it-IT" dirty="0" smtClean="0"/>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La </a:t>
            </a:r>
            <a:r>
              <a:rPr lang="it-IT" dirty="0" smtClean="0">
                <a:solidFill>
                  <a:srgbClr val="FF0000"/>
                </a:solidFill>
              </a:rPr>
              <a:t>didattica </a:t>
            </a:r>
            <a:r>
              <a:rPr lang="it-IT" dirty="0" err="1" smtClean="0">
                <a:solidFill>
                  <a:srgbClr val="FF0000"/>
                </a:solidFill>
              </a:rPr>
              <a:t>laboratoriale</a:t>
            </a:r>
            <a:r>
              <a:rPr lang="it-IT" dirty="0" smtClean="0">
                <a:solidFill>
                  <a:srgbClr val="FF0000"/>
                </a:solidFill>
              </a:rPr>
              <a:t> </a:t>
            </a:r>
            <a:r>
              <a:rPr lang="it-IT" dirty="0" smtClean="0"/>
              <a:t>e’ strategia didattica.</a:t>
            </a:r>
          </a:p>
          <a:p>
            <a:r>
              <a:rPr lang="it-IT" dirty="0" smtClean="0"/>
              <a:t>La scuola laboratorio di stampo costruttivista e’ promossa dall’attivismo pedagogico di John </a:t>
            </a:r>
            <a:r>
              <a:rPr lang="it-IT" dirty="0" err="1" smtClean="0"/>
              <a:t>Dewey</a:t>
            </a:r>
            <a:r>
              <a:rPr lang="it-IT" dirty="0" smtClean="0"/>
              <a:t> dove si ravvisa la centralità dell’alunno e la possibilità di sperimentare.</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Modelli </a:t>
            </a:r>
            <a:endParaRPr lang="it-IT" dirty="0">
              <a:solidFill>
                <a:srgbClr val="FF0000"/>
              </a:solidFill>
            </a:endParaRPr>
          </a:p>
        </p:txBody>
      </p:sp>
      <p:sp>
        <p:nvSpPr>
          <p:cNvPr id="3" name="Segnaposto contenuto 2"/>
          <p:cNvSpPr>
            <a:spLocks noGrp="1"/>
          </p:cNvSpPr>
          <p:nvPr>
            <p:ph sz="quarter" idx="1"/>
          </p:nvPr>
        </p:nvSpPr>
        <p:spPr/>
        <p:txBody>
          <a:bodyPr/>
          <a:lstStyle/>
          <a:p>
            <a:r>
              <a:rPr lang="it-IT" dirty="0" smtClean="0">
                <a:solidFill>
                  <a:srgbClr val="FF0000"/>
                </a:solidFill>
              </a:rPr>
              <a:t>La </a:t>
            </a:r>
            <a:r>
              <a:rPr lang="it-IT" dirty="0" err="1" smtClean="0">
                <a:solidFill>
                  <a:srgbClr val="FF0000"/>
                </a:solidFill>
              </a:rPr>
              <a:t>Flipped</a:t>
            </a:r>
            <a:r>
              <a:rPr lang="it-IT" dirty="0" smtClean="0">
                <a:solidFill>
                  <a:srgbClr val="FF0000"/>
                </a:solidFill>
              </a:rPr>
              <a:t> </a:t>
            </a:r>
            <a:r>
              <a:rPr lang="it-IT" dirty="0" err="1" smtClean="0">
                <a:solidFill>
                  <a:srgbClr val="FF0000"/>
                </a:solidFill>
              </a:rPr>
              <a:t>Classroom</a:t>
            </a:r>
            <a:r>
              <a:rPr lang="it-IT" dirty="0" smtClean="0">
                <a:solidFill>
                  <a:srgbClr val="FF0000"/>
                </a:solidFill>
              </a:rPr>
              <a:t>,</a:t>
            </a:r>
          </a:p>
          <a:p>
            <a:r>
              <a:rPr lang="it-IT" dirty="0" smtClean="0">
                <a:solidFill>
                  <a:srgbClr val="FF0000"/>
                </a:solidFill>
              </a:rPr>
              <a:t>La Scuola senza zaino</a:t>
            </a:r>
          </a:p>
          <a:p>
            <a:r>
              <a:rPr lang="it-IT" dirty="0" smtClean="0">
                <a:solidFill>
                  <a:srgbClr val="FF0000"/>
                </a:solidFill>
              </a:rPr>
              <a:t>Il Dada,</a:t>
            </a:r>
          </a:p>
          <a:p>
            <a:r>
              <a:rPr lang="it-IT" dirty="0" smtClean="0"/>
              <a:t>Si identificano come modelli didattici, modelli nuovi per fare didattica a scuola.</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solidFill>
                  <a:srgbClr val="FF0000"/>
                </a:solidFill>
              </a:rPr>
              <a:t>La </a:t>
            </a:r>
            <a:r>
              <a:rPr lang="it-IT" dirty="0" err="1" smtClean="0">
                <a:solidFill>
                  <a:srgbClr val="FF0000"/>
                </a:solidFill>
              </a:rPr>
              <a:t>Flipped</a:t>
            </a:r>
            <a:r>
              <a:rPr lang="it-IT" dirty="0" smtClean="0">
                <a:solidFill>
                  <a:srgbClr val="FF0000"/>
                </a:solidFill>
              </a:rPr>
              <a:t> </a:t>
            </a:r>
            <a:r>
              <a:rPr lang="it-IT" dirty="0" err="1" smtClean="0">
                <a:solidFill>
                  <a:srgbClr val="FF0000"/>
                </a:solidFill>
              </a:rPr>
              <a:t>Classroom</a:t>
            </a:r>
            <a:r>
              <a:rPr lang="it-IT" dirty="0" smtClean="0">
                <a:solidFill>
                  <a:srgbClr val="FF0000"/>
                </a:solidFill>
              </a:rPr>
              <a:t> (classe capovolta)</a:t>
            </a:r>
          </a:p>
          <a:p>
            <a:pPr>
              <a:buNone/>
            </a:pPr>
            <a:r>
              <a:rPr lang="it-IT" dirty="0" smtClean="0">
                <a:solidFill>
                  <a:schemeClr val="tx1">
                    <a:lumMod val="95000"/>
                    <a:lumOff val="5000"/>
                  </a:schemeClr>
                </a:solidFill>
              </a:rPr>
              <a:t>Si riferisce a un approccio metodologico che ribalta il tradizionale ciclo di apprendimento fatto di lezione frontale. Incide sul modello di insegnamento apprendimento. Il docente in chiave costruttivista diventa il facilitatore che guida verso l’autonomia gli alunni. Il docente si intende come organizzatore propedeutico. Egli infatti prepara i materiali e li affida ai ragazzi che poi organizzeranno e terranno la </a:t>
            </a:r>
            <a:r>
              <a:rPr lang="it-IT" dirty="0" err="1" smtClean="0">
                <a:solidFill>
                  <a:schemeClr val="tx1">
                    <a:lumMod val="95000"/>
                    <a:lumOff val="5000"/>
                  </a:schemeClr>
                </a:solidFill>
              </a:rPr>
              <a:t>lezione.Gli</a:t>
            </a:r>
            <a:r>
              <a:rPr lang="it-IT" dirty="0" smtClean="0">
                <a:solidFill>
                  <a:schemeClr val="tx1">
                    <a:lumMod val="95000"/>
                    <a:lumOff val="5000"/>
                  </a:schemeClr>
                </a:solidFill>
              </a:rPr>
              <a:t> alunni quindi diventano i veri protagonisti dei processi di apprendimento acquisendo autonomia e </a:t>
            </a:r>
            <a:r>
              <a:rPr lang="it-IT" smtClean="0">
                <a:solidFill>
                  <a:schemeClr val="tx1">
                    <a:lumMod val="95000"/>
                    <a:lumOff val="5000"/>
                  </a:schemeClr>
                </a:solidFill>
              </a:rPr>
              <a:t>nuova consapevolezza.</a:t>
            </a:r>
            <a:endParaRPr lang="it-IT"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DIDATTICA </a:t>
            </a:r>
            <a:endParaRPr lang="it-IT" dirty="0">
              <a:solidFill>
                <a:srgbClr val="FF0000"/>
              </a:solidFill>
            </a:endParaRPr>
          </a:p>
        </p:txBody>
      </p:sp>
      <p:sp>
        <p:nvSpPr>
          <p:cNvPr id="3" name="Segnaposto contenuto 2"/>
          <p:cNvSpPr>
            <a:spLocks noGrp="1"/>
          </p:cNvSpPr>
          <p:nvPr>
            <p:ph sz="quarter" idx="1"/>
          </p:nvPr>
        </p:nvSpPr>
        <p:spPr/>
        <p:txBody>
          <a:bodyPr/>
          <a:lstStyle/>
          <a:p>
            <a:r>
              <a:rPr lang="it-IT" dirty="0" smtClean="0"/>
              <a:t>Parte della pedagogia che ha per oggetto l’insegnamento e i diversi metodi.</a:t>
            </a:r>
          </a:p>
          <a:p>
            <a:r>
              <a:rPr lang="it-IT" dirty="0" smtClean="0"/>
              <a:t>Essa indica sia la teoria che la pratica.</a:t>
            </a:r>
          </a:p>
          <a:p>
            <a:r>
              <a:rPr lang="it-IT" dirty="0" smtClean="0"/>
              <a:t>Abbiamo una </a:t>
            </a:r>
            <a:r>
              <a:rPr lang="it-IT" dirty="0" smtClean="0">
                <a:solidFill>
                  <a:srgbClr val="FF0000"/>
                </a:solidFill>
              </a:rPr>
              <a:t>Didattica generale </a:t>
            </a:r>
            <a:r>
              <a:rPr lang="it-IT" dirty="0" smtClean="0"/>
              <a:t>e una </a:t>
            </a:r>
            <a:r>
              <a:rPr lang="it-IT" dirty="0" smtClean="0">
                <a:solidFill>
                  <a:srgbClr val="FF0000"/>
                </a:solidFill>
              </a:rPr>
              <a:t>Didattica speciale</a:t>
            </a:r>
            <a:r>
              <a:rPr lang="it-IT" dirty="0" smtClean="0"/>
              <a:t>.</a:t>
            </a:r>
          </a:p>
          <a:p>
            <a:r>
              <a:rPr lang="it-IT" dirty="0" smtClean="0"/>
              <a:t>La prima riguarda criteri e caratteristiche generali della pratica didattica la seconda i singoli insegnamenti o le diverse caratteristiche dei soggetti dell’apprendimento pensiamo ad esempio agli alunni con Bes (Bisogno </a:t>
            </a:r>
            <a:r>
              <a:rPr lang="it-IT" smtClean="0"/>
              <a:t>educativo speciale).</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12-18-46-DIDATTICA+1+GENERALIZZATA+2+INDIVIDUALIZZATA+3+PERSONALIZZATA.jpg"/>
          <p:cNvPicPr>
            <a:picLocks noGrp="1" noChangeAspect="1"/>
          </p:cNvPicPr>
          <p:nvPr>
            <p:ph sz="quarter" idx="1"/>
          </p:nvPr>
        </p:nvPicPr>
        <p:blipFill>
          <a:blip r:embed="rId2" cstate="print"/>
          <a:stretch>
            <a:fillRect/>
          </a:stretch>
        </p:blipFill>
        <p:spPr>
          <a:xfrm>
            <a:off x="941917" y="1600200"/>
            <a:ext cx="6498166" cy="487362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285728"/>
            <a:ext cx="7467600" cy="1143000"/>
          </a:xfrm>
        </p:spPr>
        <p:txBody>
          <a:bodyPr/>
          <a:lstStyle/>
          <a:p>
            <a:r>
              <a:rPr lang="it-IT" dirty="0" smtClean="0">
                <a:solidFill>
                  <a:srgbClr val="FF0000"/>
                </a:solidFill>
              </a:rPr>
              <a:t>Metodologia Didattica</a:t>
            </a:r>
            <a:endParaRPr lang="it-IT" dirty="0">
              <a:solidFill>
                <a:srgbClr val="FF0000"/>
              </a:solidFill>
            </a:endParaRPr>
          </a:p>
        </p:txBody>
      </p:sp>
      <p:sp>
        <p:nvSpPr>
          <p:cNvPr id="3" name="Segnaposto contenuto 2"/>
          <p:cNvSpPr>
            <a:spLocks noGrp="1"/>
          </p:cNvSpPr>
          <p:nvPr>
            <p:ph sz="quarter" idx="1"/>
          </p:nvPr>
        </p:nvSpPr>
        <p:spPr/>
        <p:txBody>
          <a:bodyPr/>
          <a:lstStyle/>
          <a:p>
            <a:pPr>
              <a:buNone/>
            </a:pPr>
            <a:r>
              <a:rPr lang="it-IT" dirty="0" smtClean="0"/>
              <a:t>La metodologia didattica studia i metodi della ricerca pedagogica e i processi di insegnamento-apprendimento. Si mettono in atto azioni strategiche secondo i principi della flessibilità e autonomia didattica. </a:t>
            </a:r>
          </a:p>
          <a:p>
            <a:pPr>
              <a:buNone/>
            </a:pPr>
            <a:r>
              <a:rPr lang="it-IT" dirty="0" smtClean="0"/>
              <a:t>Lo studio del contesto nel quale si opera e’ imprescindibile, necessario per una scelta ponderata di quali azioni possano davvero poi far raggiungere il successo formativo di tutti gli alunni nessuno escluso.</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Una delle metodologie didattiche </a:t>
            </a:r>
            <a:r>
              <a:rPr lang="it-IT" dirty="0" err="1" smtClean="0"/>
              <a:t>piu’</a:t>
            </a:r>
            <a:r>
              <a:rPr lang="it-IT" dirty="0" smtClean="0"/>
              <a:t> utili anche per una visione olistica del sapere e’ la </a:t>
            </a:r>
            <a:r>
              <a:rPr lang="it-IT" dirty="0" smtClean="0">
                <a:solidFill>
                  <a:srgbClr val="FF0000"/>
                </a:solidFill>
              </a:rPr>
              <a:t>INTERDISCIPLINARIETA’</a:t>
            </a:r>
            <a:r>
              <a:rPr lang="it-IT" dirty="0" smtClean="0"/>
              <a:t>.</a:t>
            </a:r>
          </a:p>
          <a:p>
            <a:r>
              <a:rPr lang="it-IT" dirty="0" smtClean="0"/>
              <a:t>Essa mira a superare i confini delle singole discipline per una maggiore e </a:t>
            </a:r>
            <a:r>
              <a:rPr lang="it-IT" dirty="0" err="1" smtClean="0"/>
              <a:t>piu’</a:t>
            </a:r>
            <a:r>
              <a:rPr lang="it-IT" dirty="0" smtClean="0"/>
              <a:t> completa formazione degli alunni che possano </a:t>
            </a:r>
            <a:r>
              <a:rPr lang="it-IT" dirty="0" err="1" smtClean="0"/>
              <a:t>cosi’</a:t>
            </a:r>
            <a:r>
              <a:rPr lang="it-IT" dirty="0" smtClean="0"/>
              <a:t> creare i dovuti collegamenti e associazioni. </a:t>
            </a:r>
          </a:p>
          <a:p>
            <a:r>
              <a:rPr lang="it-IT" dirty="0" smtClean="0"/>
              <a:t>Ricordiamo che Gardner parlava infatti di intelligenze multiple. </a:t>
            </a:r>
            <a:r>
              <a:rPr lang="it-IT" dirty="0" err="1" smtClean="0"/>
              <a:t>Goleman</a:t>
            </a:r>
            <a:r>
              <a:rPr lang="it-IT" dirty="0" smtClean="0"/>
              <a:t> inoltre richiama l’importanza anche dell’intelligenza emotiva.</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r>
              <a:rPr lang="it-IT" dirty="0" smtClean="0"/>
              <a:t>Una delle metodologie considerate </a:t>
            </a:r>
            <a:r>
              <a:rPr lang="it-IT" dirty="0" err="1" smtClean="0"/>
              <a:t>piu’</a:t>
            </a:r>
            <a:r>
              <a:rPr lang="it-IT" dirty="0" smtClean="0"/>
              <a:t> efficaci attualmente e’ il </a:t>
            </a:r>
            <a:r>
              <a:rPr lang="it-IT" dirty="0" smtClean="0">
                <a:solidFill>
                  <a:srgbClr val="FF0000"/>
                </a:solidFill>
              </a:rPr>
              <a:t>CIRCLE TIME </a:t>
            </a:r>
            <a:r>
              <a:rPr lang="it-IT" dirty="0" smtClean="0"/>
              <a:t>(il tempo del cerchio). Grazie ad esso gli alunni disposti in un cerchio partecipano ad un dibattito stimolato dal docente promuovendo una libera circolazione di idee opinioni e sentimenti. </a:t>
            </a:r>
          </a:p>
          <a:p>
            <a:r>
              <a:rPr lang="it-IT" dirty="0" smtClean="0"/>
              <a:t>Consigliabile a volte </a:t>
            </a:r>
            <a:r>
              <a:rPr lang="it-IT" dirty="0" err="1" smtClean="0"/>
              <a:t>cosi’</a:t>
            </a:r>
            <a:r>
              <a:rPr lang="it-IT" dirty="0" smtClean="0"/>
              <a:t> come suggerito dal Prof. Cesare Moreno dei Maestri di Strada e’ questa metodologia quando bisogna cambiare attività laddove si sta vivendo in classe un momento difficile per problemi comportamentali da parte di qualche alunno e </a:t>
            </a:r>
            <a:r>
              <a:rPr lang="it-IT" dirty="0" err="1" smtClean="0"/>
              <a:t>cio’</a:t>
            </a:r>
            <a:r>
              <a:rPr lang="it-IT" dirty="0" smtClean="0"/>
              <a:t> fa venir meno l’attenzione da parte degli altri componenti il gruppo classe.</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Il </a:t>
            </a:r>
            <a:r>
              <a:rPr lang="it-IT" dirty="0" smtClean="0">
                <a:solidFill>
                  <a:srgbClr val="FF0000"/>
                </a:solidFill>
              </a:rPr>
              <a:t>COOPERATIVE LEARNING </a:t>
            </a:r>
            <a:r>
              <a:rPr lang="it-IT" dirty="0" smtClean="0"/>
              <a:t>e’ indicata generalmente come metodologia inclusiva molto utilizzata nei gruppi classe </a:t>
            </a:r>
            <a:r>
              <a:rPr lang="it-IT" dirty="0" err="1" smtClean="0"/>
              <a:t>eterogeneie</a:t>
            </a:r>
            <a:r>
              <a:rPr lang="it-IT" dirty="0" smtClean="0"/>
              <a:t> mira alla collaborazione in vista di un risultato comune attraverso il lavoro in piccoli gruppi con assegnazione di compiti e assunzione di ruoli. Si basa su:interdipendenza positiva, responsabilità personale, interazione promozionale e aiuta a sviluppare competenze sociali.</a:t>
            </a:r>
          </a:p>
          <a:p>
            <a:r>
              <a:rPr lang="it-IT" dirty="0" smtClean="0">
                <a:solidFill>
                  <a:srgbClr val="FF0000"/>
                </a:solidFill>
              </a:rPr>
              <a:t>L’apprendimento cooperativo </a:t>
            </a:r>
            <a:r>
              <a:rPr lang="it-IT" dirty="0" smtClean="0"/>
              <a:t>si definisce come metodo </a:t>
            </a:r>
            <a:r>
              <a:rPr lang="it-IT" dirty="0" err="1" smtClean="0"/>
              <a:t>didattico-educativo</a:t>
            </a:r>
            <a:r>
              <a:rPr lang="it-IT" dirty="0" smtClean="0"/>
              <a:t> di apprendimento. </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dirty="0" smtClean="0"/>
              <a:t>Il </a:t>
            </a:r>
            <a:r>
              <a:rPr lang="it-IT" dirty="0" smtClean="0">
                <a:solidFill>
                  <a:srgbClr val="FF0000"/>
                </a:solidFill>
              </a:rPr>
              <a:t>metodo didattico </a:t>
            </a:r>
            <a:r>
              <a:rPr lang="it-IT" dirty="0" smtClean="0"/>
              <a:t>si configura come modalità procedurale e processuale attivata e programmata dal docente. Il metodo e’ il percorso che conduce al risultato.</a:t>
            </a:r>
          </a:p>
          <a:p>
            <a:r>
              <a:rPr lang="it-IT" dirty="0" smtClean="0">
                <a:solidFill>
                  <a:srgbClr val="FF0000"/>
                </a:solidFill>
              </a:rPr>
              <a:t>Il metodo e’ l’insieme di procedure, regole e principi.</a:t>
            </a:r>
          </a:p>
          <a:p>
            <a:r>
              <a:rPr lang="it-IT" dirty="0" smtClean="0">
                <a:solidFill>
                  <a:srgbClr val="FF0000"/>
                </a:solidFill>
              </a:rPr>
              <a:t>Il metodo si connota come la procedura organizzata dal docente in percorso al fine di ottenere risultati efficaci.</a:t>
            </a:r>
            <a:endParaRPr lang="it-IT"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r>
              <a:rPr lang="it-IT" dirty="0" smtClean="0"/>
              <a:t>La </a:t>
            </a:r>
            <a:r>
              <a:rPr lang="it-IT" dirty="0" smtClean="0">
                <a:solidFill>
                  <a:srgbClr val="FF0000"/>
                </a:solidFill>
              </a:rPr>
              <a:t>strategia didattica </a:t>
            </a:r>
            <a:r>
              <a:rPr lang="it-IT" dirty="0" smtClean="0"/>
              <a:t>per </a:t>
            </a:r>
            <a:r>
              <a:rPr lang="it-IT" dirty="0" err="1" smtClean="0"/>
              <a:t>A.Calvani</a:t>
            </a:r>
            <a:r>
              <a:rPr lang="it-IT" dirty="0" smtClean="0"/>
              <a:t> e’ una sequenza di azioni in cui il docente mantiene un certo grado di </a:t>
            </a:r>
            <a:r>
              <a:rPr lang="it-IT" dirty="0" err="1" smtClean="0"/>
              <a:t>liberta’</a:t>
            </a:r>
            <a:r>
              <a:rPr lang="it-IT" dirty="0" smtClean="0"/>
              <a:t>. </a:t>
            </a:r>
          </a:p>
          <a:p>
            <a:r>
              <a:rPr lang="it-IT" dirty="0" smtClean="0"/>
              <a:t>La </a:t>
            </a:r>
            <a:r>
              <a:rPr lang="it-IT" dirty="0" smtClean="0">
                <a:solidFill>
                  <a:srgbClr val="FF0000"/>
                </a:solidFill>
              </a:rPr>
              <a:t>didattica cooperativa </a:t>
            </a:r>
            <a:r>
              <a:rPr lang="it-IT" dirty="0" smtClean="0"/>
              <a:t>si sviluppa attraverso </a:t>
            </a:r>
            <a:r>
              <a:rPr lang="it-IT" dirty="0" smtClean="0">
                <a:solidFill>
                  <a:srgbClr val="FF0000"/>
                </a:solidFill>
              </a:rPr>
              <a:t>tecniche</a:t>
            </a:r>
            <a:r>
              <a:rPr lang="it-IT" dirty="0" smtClean="0"/>
              <a:t> cooperative quali:</a:t>
            </a:r>
          </a:p>
          <a:p>
            <a:r>
              <a:rPr lang="it-IT" dirty="0" smtClean="0"/>
              <a:t> il brainstorming,</a:t>
            </a:r>
          </a:p>
          <a:p>
            <a:r>
              <a:rPr lang="it-IT" dirty="0" smtClean="0"/>
              <a:t>Il </a:t>
            </a:r>
            <a:r>
              <a:rPr lang="it-IT" dirty="0" err="1" smtClean="0"/>
              <a:t>jigsaw</a:t>
            </a:r>
            <a:r>
              <a:rPr lang="it-IT" dirty="0" smtClean="0"/>
              <a:t>, ecc.</a:t>
            </a:r>
          </a:p>
          <a:p>
            <a:r>
              <a:rPr lang="it-IT" dirty="0" smtClean="0">
                <a:solidFill>
                  <a:srgbClr val="FF0000"/>
                </a:solidFill>
              </a:rPr>
              <a:t>La tecnica comprende teoria e metodo. </a:t>
            </a:r>
            <a:endParaRPr lang="it-IT"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TotalTime>
  <Words>652</Words>
  <Application>Microsoft Office PowerPoint</Application>
  <PresentationFormat>Presentazione su schermo (4:3)</PresentationFormat>
  <Paragraphs>39</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Loggia</vt:lpstr>
      <vt:lpstr>Terminologia intorno alla Didattica</vt:lpstr>
      <vt:lpstr>DIDATTICA </vt:lpstr>
      <vt:lpstr>Diapositiva 3</vt:lpstr>
      <vt:lpstr>Metodologia Didattica</vt:lpstr>
      <vt:lpstr>Diapositiva 5</vt:lpstr>
      <vt:lpstr>Diapositiva 6</vt:lpstr>
      <vt:lpstr>Diapositiva 7</vt:lpstr>
      <vt:lpstr>Diapositiva 8</vt:lpstr>
      <vt:lpstr>Diapositiva 9</vt:lpstr>
      <vt:lpstr>Diapositiva 10</vt:lpstr>
      <vt:lpstr>Diapositiva 11</vt:lpstr>
      <vt:lpstr>Modelli </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Terminologia intorno alla Didattica</dc:title>
  <dc:creator>Emanuela</dc:creator>
  <cp:lastModifiedBy>Emanuela</cp:lastModifiedBy>
  <cp:revision>23</cp:revision>
  <dcterms:created xsi:type="dcterms:W3CDTF">2020-04-27T09:31:06Z</dcterms:created>
  <dcterms:modified xsi:type="dcterms:W3CDTF">2020-04-27T10:38:26Z</dcterms:modified>
</cp:coreProperties>
</file>